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8" r:id="rId1"/>
  </p:sldMasterIdLst>
  <p:sldIdLst>
    <p:sldId id="256" r:id="rId2"/>
    <p:sldId id="257" r:id="rId3"/>
    <p:sldId id="265" r:id="rId4"/>
    <p:sldId id="274" r:id="rId5"/>
    <p:sldId id="269" r:id="rId6"/>
    <p:sldId id="271" r:id="rId7"/>
    <p:sldId id="272" r:id="rId8"/>
    <p:sldId id="27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489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2/23/2021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623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701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9798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9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2/23/2021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871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2/23/2021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053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309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785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211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80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2/23/2021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622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2/23/2021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367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2/23/2021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859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2/23/2021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087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2/23/2021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322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2/23/2021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413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5113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hyperlink" Target="http://www.rock-hill.k12.sc.us/choice" TargetMode="Externa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7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218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1437" y="239672"/>
            <a:ext cx="10634163" cy="1794983"/>
          </a:xfrm>
        </p:spPr>
        <p:txBody>
          <a:bodyPr/>
          <a:lstStyle/>
          <a:p>
            <a:pPr algn="ctr"/>
            <a:r>
              <a:rPr lang="es-ES" sz="6000" b="1" u="sng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Presentación </a:t>
            </a:r>
            <a:r>
              <a:rPr lang="es-ES" sz="6000" b="1" u="sng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Inmersión para </a:t>
            </a:r>
            <a:r>
              <a:rPr lang="es-ES" sz="6000" b="1" u="sng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Familias </a:t>
            </a:r>
            <a:r>
              <a:rPr lang="es-ES" sz="6000" b="1" u="sng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Hispanohablantes</a:t>
            </a:r>
            <a:endParaRPr lang="en-US" sz="6000" dirty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24961" y="2145017"/>
            <a:ext cx="8825658" cy="86142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Escuela</a:t>
            </a:r>
            <a:r>
              <a:rPr lang="en-US" sz="3600" b="1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Elemental Cherry Park</a:t>
            </a:r>
            <a:endParaRPr lang="en-US" sz="3600" b="1" dirty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89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12"/>
    </mc:Choice>
    <mc:Fallback xmlns="">
      <p:transition spd="slow" advTm="10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544" y="363031"/>
            <a:ext cx="10752543" cy="1400530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¿Por </a:t>
            </a:r>
            <a:r>
              <a:rPr lang="es-ES" b="1" dirty="0"/>
              <a:t>qué la inmersión en E</a:t>
            </a:r>
            <a:r>
              <a:rPr lang="es-ES" b="1" dirty="0" smtClean="0"/>
              <a:t>spañol o Francés </a:t>
            </a:r>
            <a:r>
              <a:rPr lang="es-ES" b="1" dirty="0"/>
              <a:t>es una buena opción para su hijo?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465709" y="2069585"/>
            <a:ext cx="8946541" cy="3262025"/>
          </a:xfrm>
        </p:spPr>
        <p:txBody>
          <a:bodyPr/>
          <a:lstStyle/>
          <a:p>
            <a:r>
              <a:rPr lang="es-ES" sz="2400" dirty="0"/>
              <a:t>Se convertirá en bilingüe, y bicultural</a:t>
            </a:r>
            <a:endParaRPr lang="en-US" sz="2400" dirty="0"/>
          </a:p>
          <a:p>
            <a:r>
              <a:rPr lang="es-ES" sz="2400" dirty="0"/>
              <a:t>Los niños hispanohablantes en programas de inmersión tienen un mayor rendimiento académico que aquellos niños hispanohablantes en entornos de solo inglés. </a:t>
            </a:r>
            <a:endParaRPr lang="es-ES" sz="2400" dirty="0" smtClean="0"/>
          </a:p>
          <a:p>
            <a:r>
              <a:rPr lang="es-ES" sz="2400" dirty="0"/>
              <a:t>Un niño </a:t>
            </a:r>
            <a:r>
              <a:rPr lang="es-ES" sz="2400" dirty="0" smtClean="0"/>
              <a:t>que habla español </a:t>
            </a:r>
            <a:r>
              <a:rPr lang="es-ES" sz="2400" dirty="0"/>
              <a:t>tarda hasta dos años en aprender suficiente inglés para comenzar a aprender matemáticas, ciencias y estudios sociales.</a:t>
            </a:r>
            <a:endParaRPr lang="es-ES" sz="2400" dirty="0" smtClean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1028" name="Picture 4" descr="Image preview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" t="32724" b="39080"/>
          <a:stretch/>
        </p:blipFill>
        <p:spPr bwMode="auto">
          <a:xfrm>
            <a:off x="100889" y="5249282"/>
            <a:ext cx="11924148" cy="160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050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20"/>
    </mc:Choice>
    <mc:Fallback xmlns="">
      <p:transition spd="slow" advTm="49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/>
              <a:t>2. Calendario de la </a:t>
            </a:r>
            <a:r>
              <a:rPr lang="es-ES" b="1" dirty="0" smtClean="0"/>
              <a:t>Escuela </a:t>
            </a:r>
            <a:r>
              <a:rPr lang="es-ES" b="1" dirty="0"/>
              <a:t>de </a:t>
            </a:r>
            <a:r>
              <a:rPr lang="es-ES" b="1" dirty="0" smtClean="0"/>
              <a:t>Elección </a:t>
            </a:r>
            <a:r>
              <a:rPr lang="es-ES" b="1" dirty="0"/>
              <a:t>(</a:t>
            </a:r>
            <a:r>
              <a:rPr lang="es-ES" b="1" dirty="0" err="1"/>
              <a:t>School</a:t>
            </a:r>
            <a:r>
              <a:rPr lang="es-ES" b="1" dirty="0"/>
              <a:t> of </a:t>
            </a:r>
            <a:r>
              <a:rPr lang="es-ES" b="1" dirty="0" err="1"/>
              <a:t>Choice</a:t>
            </a:r>
            <a:r>
              <a:rPr lang="es-ES" b="1" dirty="0"/>
              <a:t>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9819" y="2028739"/>
            <a:ext cx="10714181" cy="4348480"/>
          </a:xfrm>
        </p:spPr>
        <p:txBody>
          <a:bodyPr>
            <a:noAutofit/>
          </a:bodyPr>
          <a:lstStyle/>
          <a:p>
            <a:r>
              <a:rPr lang="es-ES" sz="2300" dirty="0"/>
              <a:t>El periodo de solicitud se abrió el </a:t>
            </a:r>
            <a:r>
              <a:rPr lang="es-ES" sz="2300" dirty="0" smtClean="0"/>
              <a:t>1 </a:t>
            </a:r>
            <a:r>
              <a:rPr lang="es-ES" sz="2300" dirty="0"/>
              <a:t>de diciembre y permanecerá abierta hasta el 28 de febrero</a:t>
            </a:r>
            <a:r>
              <a:rPr lang="es-ES" sz="2300" dirty="0" smtClean="0"/>
              <a:t>. </a:t>
            </a:r>
            <a:r>
              <a:rPr lang="es-ES" sz="23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hlinkClick r:id="rId5"/>
              </a:rPr>
              <a:t>www.rock-hill.k12.sc.us/choice</a:t>
            </a:r>
            <a:r>
              <a:rPr lang="es-ES" sz="2300" dirty="0" smtClean="0">
                <a:hlinkClick r:id="rId5"/>
              </a:rPr>
              <a:t> </a:t>
            </a:r>
            <a:endParaRPr lang="es-ES" sz="2300" dirty="0" smtClean="0"/>
          </a:p>
          <a:p>
            <a:r>
              <a:rPr lang="es-ES" sz="2300" dirty="0"/>
              <a:t>Si tiene un estudiante que va a empezar Kindergarten y tiene un hermano en el programa de inmersión, debe completar y especificarlo en la solicitud de la Escuela de Elección (</a:t>
            </a:r>
            <a:r>
              <a:rPr lang="es-ES" sz="2300" dirty="0" err="1"/>
              <a:t>School</a:t>
            </a:r>
            <a:r>
              <a:rPr lang="es-ES" sz="2300" dirty="0"/>
              <a:t> of </a:t>
            </a:r>
            <a:r>
              <a:rPr lang="es-ES" sz="2300" dirty="0" err="1"/>
              <a:t>Choice</a:t>
            </a:r>
            <a:r>
              <a:rPr lang="es-ES" sz="2300" dirty="0"/>
              <a:t>). </a:t>
            </a:r>
            <a:endParaRPr lang="es-ES" sz="2300" dirty="0" smtClean="0"/>
          </a:p>
          <a:p>
            <a:r>
              <a:rPr lang="es-ES" sz="2300" dirty="0"/>
              <a:t>Los estudiantes que empiecen K5 que ya tienen hermanos en el programa acceden directamente al programa si se completa una solicitud durante el periodo de matriculación. Puede ir a la página web de la Escuela de Elección (</a:t>
            </a:r>
            <a:r>
              <a:rPr lang="es-ES" sz="2300" dirty="0" err="1"/>
              <a:t>School</a:t>
            </a:r>
            <a:r>
              <a:rPr lang="es-ES" sz="2300" dirty="0"/>
              <a:t> of </a:t>
            </a:r>
            <a:r>
              <a:rPr lang="es-ES" sz="2300" dirty="0" err="1"/>
              <a:t>Choice</a:t>
            </a:r>
            <a:r>
              <a:rPr lang="es-ES" sz="2300" dirty="0"/>
              <a:t>) para completar la solicitud</a:t>
            </a:r>
            <a:r>
              <a:rPr lang="es-ES" sz="2300" dirty="0" smtClean="0"/>
              <a:t>.</a:t>
            </a:r>
          </a:p>
          <a:p>
            <a:r>
              <a:rPr lang="es-ES" sz="2300" dirty="0" smtClean="0"/>
              <a:t>Por favor, informe a vuestros amigos y vecinos sobre nuestro programa. </a:t>
            </a:r>
            <a:endParaRPr lang="en-US" sz="23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048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22"/>
    </mc:Choice>
    <mc:Fallback xmlns="">
      <p:transition spd="slow" advTm="60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95491" y="4395334"/>
            <a:ext cx="4396509" cy="24626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022" y="138681"/>
            <a:ext cx="9404723" cy="1400530"/>
          </a:xfrm>
        </p:spPr>
        <p:txBody>
          <a:bodyPr/>
          <a:lstStyle/>
          <a:p>
            <a:r>
              <a:rPr lang="es-ES" b="1" dirty="0"/>
              <a:t>2. Calendario de la Escuela de Elección (</a:t>
            </a:r>
            <a:r>
              <a:rPr lang="es-ES" b="1" dirty="0" err="1"/>
              <a:t>School</a:t>
            </a:r>
            <a:r>
              <a:rPr lang="es-ES" b="1" dirty="0"/>
              <a:t> of </a:t>
            </a:r>
            <a:r>
              <a:rPr lang="es-ES" b="1" dirty="0" err="1"/>
              <a:t>Choice</a:t>
            </a:r>
            <a:r>
              <a:rPr lang="es-ES" b="1" dirty="0"/>
              <a:t>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7674" y="1613101"/>
            <a:ext cx="8946541" cy="4195481"/>
          </a:xfrm>
        </p:spPr>
        <p:txBody>
          <a:bodyPr/>
          <a:lstStyle/>
          <a:p>
            <a:r>
              <a:rPr lang="es-ES" sz="2400" dirty="0" smtClean="0"/>
              <a:t>Siempre existe la posibilidad de aceptar a  estudiantes en grados superiores, siempre y cuando se cumplan estos requisitos: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sz="2200" dirty="0" smtClean="0"/>
              <a:t>A) Debe haber plazas disponibles en el grado donde se quiera matricular.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sz="2200" dirty="0" smtClean="0"/>
              <a:t>B) El estudiante deberá mostrar alto nivel en el idioma del programa de inmersión al que se aplica (Español o Francés).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797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48"/>
    </mc:Choice>
    <mc:Fallback xmlns="">
      <p:transition spd="slow" advTm="42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944" y="301567"/>
            <a:ext cx="10072256" cy="1485900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3. Carta de </a:t>
            </a:r>
            <a:r>
              <a:rPr lang="es-ES" b="1" dirty="0" smtClean="0"/>
              <a:t>Intención </a:t>
            </a:r>
            <a:r>
              <a:rPr lang="es-ES" b="1" dirty="0"/>
              <a:t>de </a:t>
            </a:r>
            <a:r>
              <a:rPr lang="es-ES" b="1" dirty="0" smtClean="0"/>
              <a:t>Sexto </a:t>
            </a:r>
            <a:r>
              <a:rPr lang="es-ES" b="1" dirty="0"/>
              <a:t>G</a:t>
            </a:r>
            <a:r>
              <a:rPr lang="es-ES" b="1" dirty="0" smtClean="0"/>
              <a:t>rado </a:t>
            </a:r>
            <a:r>
              <a:rPr lang="es-ES" b="1" dirty="0"/>
              <a:t>para la </a:t>
            </a:r>
            <a:r>
              <a:rPr lang="es-ES" b="1" dirty="0" smtClean="0"/>
              <a:t>Inmersión </a:t>
            </a:r>
            <a:r>
              <a:rPr lang="es-ES" b="1" dirty="0"/>
              <a:t>en la escuela </a:t>
            </a:r>
            <a:r>
              <a:rPr lang="es-ES" b="1" dirty="0" smtClean="0"/>
              <a:t>secundaria (</a:t>
            </a:r>
            <a:r>
              <a:rPr lang="es-ES" b="1" dirty="0" err="1" smtClean="0"/>
              <a:t>Middle</a:t>
            </a:r>
            <a:r>
              <a:rPr lang="es-ES" b="1" dirty="0" smtClean="0"/>
              <a:t> </a:t>
            </a:r>
            <a:r>
              <a:rPr lang="es-ES" b="1" dirty="0" err="1" smtClean="0"/>
              <a:t>School</a:t>
            </a:r>
            <a:r>
              <a:rPr lang="es-ES" b="1" dirty="0" smtClean="0"/>
              <a:t>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549" y="2422373"/>
            <a:ext cx="8946541" cy="4195481"/>
          </a:xfrm>
        </p:spPr>
        <p:txBody>
          <a:bodyPr>
            <a:normAutofit/>
          </a:bodyPr>
          <a:lstStyle/>
          <a:p>
            <a:r>
              <a:rPr lang="es-ES" sz="2400" dirty="0"/>
              <a:t>Se les proporcionara una carta que explica el proceso para continuar en el programa de inmersión en la escuela secundaria. </a:t>
            </a:r>
            <a:endParaRPr lang="es-ES" sz="2400" dirty="0" smtClean="0"/>
          </a:p>
          <a:p>
            <a:r>
              <a:rPr lang="es-ES" sz="2400" dirty="0"/>
              <a:t>Por favor rellene la Carta de Intención lo antes </a:t>
            </a:r>
            <a:r>
              <a:rPr lang="es-ES" sz="2400" dirty="0" smtClean="0"/>
              <a:t>posible. 	</a:t>
            </a:r>
            <a:endParaRPr lang="en-US" sz="2400" dirty="0"/>
          </a:p>
        </p:txBody>
      </p:sp>
      <p:pic>
        <p:nvPicPr>
          <p:cNvPr id="4100" name="Picture 4" descr="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1" t="19934" r="7488" b="22894"/>
          <a:stretch/>
        </p:blipFill>
        <p:spPr bwMode="auto">
          <a:xfrm>
            <a:off x="3181925" y="4253551"/>
            <a:ext cx="5056911" cy="253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927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91"/>
    </mc:Choice>
    <mc:Fallback xmlns="">
      <p:transition spd="slow" advTm="32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072" y="308610"/>
            <a:ext cx="9601200" cy="1485900"/>
          </a:xfrm>
        </p:spPr>
        <p:txBody>
          <a:bodyPr>
            <a:normAutofit/>
          </a:bodyPr>
          <a:lstStyle/>
          <a:p>
            <a:r>
              <a:rPr lang="es-ES" b="1" dirty="0"/>
              <a:t>4. Inmersión Lingüística en </a:t>
            </a:r>
            <a:r>
              <a:rPr lang="es-ES" b="1" u="sng" dirty="0" smtClean="0"/>
              <a:t>Francés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185" y="1544923"/>
            <a:ext cx="8946541" cy="2325114"/>
          </a:xfrm>
        </p:spPr>
        <p:txBody>
          <a:bodyPr>
            <a:normAutofit/>
          </a:bodyPr>
          <a:lstStyle/>
          <a:p>
            <a:r>
              <a:rPr lang="es-ES" sz="2400" dirty="0" smtClean="0"/>
              <a:t>Consideren </a:t>
            </a:r>
            <a:r>
              <a:rPr lang="es-ES" sz="2400" dirty="0"/>
              <a:t>la </a:t>
            </a:r>
            <a:r>
              <a:rPr lang="es-ES" sz="2400" b="1" dirty="0"/>
              <a:t>Inmersión Lingüística en Francés</a:t>
            </a:r>
            <a:r>
              <a:rPr lang="es-ES" sz="2400" dirty="0"/>
              <a:t> si su hijo es fuerte en </a:t>
            </a:r>
            <a:r>
              <a:rPr lang="es-ES" sz="2400" dirty="0" smtClean="0"/>
              <a:t>español y </a:t>
            </a:r>
            <a:r>
              <a:rPr lang="es-ES" sz="2400" dirty="0"/>
              <a:t>está dispuesto a continuar hablando el idioma en casa para reforzar el español. Estos niños podrían aprender fácilmente un tercer idioma</a:t>
            </a:r>
            <a:r>
              <a:rPr lang="es-ES" sz="2400" dirty="0" smtClean="0"/>
              <a:t>. Por lo que consideren esta opción. </a:t>
            </a:r>
          </a:p>
          <a:p>
            <a:endParaRPr lang="en-US" sz="2400" dirty="0"/>
          </a:p>
        </p:txBody>
      </p:sp>
      <p:pic>
        <p:nvPicPr>
          <p:cNvPr id="2050" name="Picture 2" descr="https://lh3.googleusercontent.com/g8T7P5SO1iKclWSEQsCv6t23X35Y6Mt89a4nFaVrsgcM8gKckjRHgQ7dMrX-4MUF3aIgY2R5BY72rb_ZsCkisdRprQPv6EYgEHKkzQCyH19--qnwjuCdami61R3JmHTQKL9rGmarcwzJyGYVuqupqg5c-Ep1SoSSRIQ5BOh66RHOyA7Dwpqde8Ggy9L_VeEtoSiO2Ud90_PLmgpXS7pDe3c9AJDTp-2bqbzkrDjII1vo-bCRU-BJ1r0v8bTFLAzxrLN2HDljBDIgCyTAOizbXpnYh6BezZtMYHgbwr2dfIrC_eFh1D_T-3xmsEljRsqudeiShuxx4AK8c42oznBfiLz2WbsBOWjsY_5KV78u3QUfzGjJeGHAp-bbzDe0UssUD6q8aaxT47LuhjwphiXhKj_nnJYJlZeXI7wQAlqiJ00abaYMcAaLiSykwD-s5puZjtuK8OUak-HDmshLsG07P1oVSCWtB4sApyT3ACU5kVfrhtNLOLBkZTC3tJ5j9hxdkt91Y8fBGKCoIJPYty4J6SyIG-vjFXT1fst9OANlcrSr_TRpv1SNpxfhSFgyyk59FhxzO-9pos9OBzTOx05KL-9T6SNWg70_HFTuESOSgyfl7fSfDuRjdsrCgVHPGn8wW_0vJT2Vy26wz-KkOcCFp9k-pl5R7a_mx2dvinEAwIWUIATQHO8OcWATf9Fs=w687-h915-no?authuser=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125" y="2998019"/>
            <a:ext cx="2814294" cy="375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3.googleusercontent.com/WVKratvepHhyxT1DXUz9JsYc3IpepOjUb58zScnvK9MRibfwOEY5kRCkxyA-rVhT4usi9KHYhlFZwij8V3kof9fLr8TO9P9OGxRJF5eU5B031DMNyfyj5cn3_emF5eCu-hd0HfT8B0d_MX85Lst_9F5iy5WLH2bj8szOCOvZgLr6RJBkb6w3B3GTM9ooZGJJs6lQCJZJFEB0PLMTlpP7f4eVw6iwSeuh1a5k4i-wkXFC5JI14DzRLpTZsvKycFGbAxxZYQ15bE93jHqdDNZuyd2hDkfCzC8dRE0GI4D4-1CZpWwBYlqc2tBGa9oN8QPNlcaNEJxoAxUNVRyjQul8_wNvqDlpR-sFiTNBO0whUanXdHZoI7Dov5T1PFXFkKZxiRDpsOd090VYI3Qxoj9fxHSxJT_4CDO-qjuuFT9ZbcfQ7Y6JwrtAV7BpbVjQ495orR1RV1oJHEtfNo3GbuVHLshS4pPlKZHTqWzmirdc-FndRe_uk_svP-ANlmoBPXLEJYw0uXXuXgSySYh0SnrU0fqs7tAQEleJ4a-G0VXwGU6C4txb1xcVoBsr8IZdD2GjkECY1abndU2zPnQhmLLWFEa_mQiNQNx5ydLelEu-IWCvyCR-qCieFSNe8Zu_Ri0hx8EDFkhhcZCHt2ooJB8Z9eje8W_wIjHcup_H3DLsyAssoPzNmowDPeU1L0Pe=w687-h915-no?authuser=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1" b="9894"/>
          <a:stretch/>
        </p:blipFill>
        <p:spPr bwMode="auto">
          <a:xfrm>
            <a:off x="5373999" y="3620653"/>
            <a:ext cx="3058801" cy="313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1414" t="20999" r="-1414" b="26330"/>
          <a:stretch/>
        </p:blipFill>
        <p:spPr>
          <a:xfrm>
            <a:off x="1439140" y="4082472"/>
            <a:ext cx="3799533" cy="266930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9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37"/>
    </mc:Choice>
    <mc:Fallback xmlns="">
      <p:transition spd="slow" advTm="26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5. </a:t>
            </a:r>
            <a:r>
              <a:rPr lang="es-ES" b="1" dirty="0" smtClean="0"/>
              <a:t>Si tiene alguna pregunta, puede comunicarse al (803) 985-2255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11" y="2179782"/>
            <a:ext cx="7756792" cy="39299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29950" b="28780"/>
          <a:stretch/>
        </p:blipFill>
        <p:spPr>
          <a:xfrm>
            <a:off x="7397016" y="5310909"/>
            <a:ext cx="4416316" cy="136698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4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31"/>
    </mc:Choice>
    <mc:Fallback xmlns="">
      <p:transition spd="slow" advTm="11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0405633">
            <a:off x="224792" y="2344264"/>
            <a:ext cx="3042523" cy="1854350"/>
          </a:xfrm>
        </p:spPr>
        <p:txBody>
          <a:bodyPr/>
          <a:lstStyle/>
          <a:p>
            <a:r>
              <a:rPr lang="es-ES" sz="6000" b="1" u="sng" dirty="0">
                <a:latin typeface="Calibri" panose="020F0502020204030204" pitchFamily="34" charset="0"/>
                <a:cs typeface="Times New Roman" panose="02020603050405020304" pitchFamily="18" charset="0"/>
              </a:rPr>
              <a:t>¡</a:t>
            </a:r>
            <a:r>
              <a:rPr lang="es-ES" sz="6000" b="1" u="sng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Muchas gracias!</a:t>
            </a:r>
            <a:endParaRPr lang="en-US" sz="6000" dirty="0"/>
          </a:p>
        </p:txBody>
      </p:sp>
      <p:pic>
        <p:nvPicPr>
          <p:cNvPr id="6146" name="Picture 2" descr="https://lh3.googleusercontent.com/1gSfxr6kMP4TO3YFYQR9BDHFs0Pm_q0J-pztHEvIHodMw4OPZKSefCcerCmN4cJUVJIsBQiphxl8fAAlpzJs65unCNY8vS53sWT_GByYxyfwBNEt3G33mA6HQjWwPcj9wYnLZC0cw49rHNnKt6eb4Cpy-KkWwfHR1lYRqp78sl_v_spu9JbyW_TlC1YtMkMsKvxfh9WVkCWXgdwT3bG679xF_uHU8pNfUdMVbtItALTOUJWqWMd_EVfxpTvH0jcWTfF44V7av7r8qwqYbjJEgrpp6yezZwE4gboxCT-ijWiQ9jf5_r9MxahTBOTHTfFGij9piLkfXPzuGAmljmphmT1Po84oKoqR8_S0dr3cv190EnJlXB-TdabTwWlFcENWXnY1QjgY6nw8KPbqw7TWhxnfeydMUC-k-XbpE231czv9xM4Ng_0awzZWZIYKVzxO0a4C04UzYXYC9LcJklLOP4BDYc63zxx214Ob-ZBYmHR3ogWx_DElX_N7-eB7PO6z0QDY77R0XP-hIFo89E6F-xIQOHz-P_Bk7UVn3-zrDS3CiMmuT0Bp_hl5m1wxeFAv4fT6T3mFXPjTVcP0_U9r6uw-Hjsi-5fCV9-339LlFvwejDWyde4P3OCrcWeJ3Vb3rHcApUFPFUsEGJ_zkGMGOF-cGqnDemChY1LMFNlhPafDZoQsZqgVUbaNQuJPTg=w1221-h915-no?authuser=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440" y="1307016"/>
            <a:ext cx="5238461" cy="392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 rot="19957462">
            <a:off x="8615125" y="1847397"/>
            <a:ext cx="35059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5400" b="1" u="sng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Merci</a:t>
            </a:r>
            <a:r>
              <a:rPr lang="es-ES" sz="5400" b="1" u="sng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5400" b="1" u="sng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Beaucoup</a:t>
            </a:r>
            <a:r>
              <a:rPr lang="es-ES" sz="5400" b="1" u="sng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!</a:t>
            </a:r>
            <a:endParaRPr lang="en-US" sz="5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3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5"/>
    </mc:Choice>
    <mc:Fallback xmlns="">
      <p:transition spd="slow" advTm="6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11.6|14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6.7|13|2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9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TM02836342[[fn=Ion]]</Template>
  <TotalTime>1754</TotalTime>
  <Words>403</Words>
  <Application>Microsoft Office PowerPoint</Application>
  <PresentationFormat>Widescreen</PresentationFormat>
  <Paragraphs>23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Century Gothic</vt:lpstr>
      <vt:lpstr>Times New Roman</vt:lpstr>
      <vt:lpstr>Wingdings</vt:lpstr>
      <vt:lpstr>Wingdings 3</vt:lpstr>
      <vt:lpstr>Ion</vt:lpstr>
      <vt:lpstr>Presentación de Inmersión para Familias Hispanohablantes</vt:lpstr>
      <vt:lpstr>¿Por qué la inmersión en Español o Francés es una buena opción para su hijo? </vt:lpstr>
      <vt:lpstr>2. Calendario de la Escuela de Elección (School of Choice) </vt:lpstr>
      <vt:lpstr>2. Calendario de la Escuela de Elección (School of Choice)</vt:lpstr>
      <vt:lpstr>3. Carta de Intención de Sexto Grado para la Inmersión en la escuela secundaria (Middle School) </vt:lpstr>
      <vt:lpstr>4. Inmersión Lingüística en Francés</vt:lpstr>
      <vt:lpstr>5. Si tiene alguna pregunta, puede comunicarse al (803) 985-2255 </vt:lpstr>
      <vt:lpstr>¡Muchas gracias!</vt:lpstr>
    </vt:vector>
  </TitlesOfParts>
  <Company>Rock Hill School District 3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Noche de Inmersión para Familias Hispanohablantes.</dc:title>
  <dc:creator>Alberto Leon Casellas</dc:creator>
  <cp:lastModifiedBy>Amelia Giles</cp:lastModifiedBy>
  <cp:revision>27</cp:revision>
  <dcterms:created xsi:type="dcterms:W3CDTF">2019-02-11T15:00:40Z</dcterms:created>
  <dcterms:modified xsi:type="dcterms:W3CDTF">2021-02-23T13:00:45Z</dcterms:modified>
</cp:coreProperties>
</file>